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7" r:id="rId11"/>
    <p:sldId id="265" r:id="rId12"/>
    <p:sldId id="266" r:id="rId13"/>
  </p:sldIdLst>
  <p:sldSz cx="14630400" cy="8229600"/>
  <p:notesSz cx="8229600" cy="14630400"/>
  <p:embeddedFontLst>
    <p:embeddedFont>
      <p:font typeface="Overpas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1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nain Ahmad" userId="93643b9e5a5a590b" providerId="LiveId" clId="{DBA96DDD-CC52-45A5-ACA5-C3DBF89F16C7}"/>
    <pc:docChg chg="undo custSel addSld modSld sldOrd">
      <pc:chgData name="Hasnain Ahmad" userId="93643b9e5a5a590b" providerId="LiveId" clId="{DBA96DDD-CC52-45A5-ACA5-C3DBF89F16C7}" dt="2025-12-16T09:32:34.154" v="29" actId="478"/>
      <pc:docMkLst>
        <pc:docMk/>
      </pc:docMkLst>
      <pc:sldChg chg="addSp delSp mod">
        <pc:chgData name="Hasnain Ahmad" userId="93643b9e5a5a590b" providerId="LiveId" clId="{DBA96DDD-CC52-45A5-ACA5-C3DBF89F16C7}" dt="2025-12-16T09:08:14.302" v="4" actId="21"/>
        <pc:sldMkLst>
          <pc:docMk/>
          <pc:sldMk cId="0" sldId="257"/>
        </pc:sldMkLst>
        <pc:picChg chg="add del">
          <ac:chgData name="Hasnain Ahmad" userId="93643b9e5a5a590b" providerId="LiveId" clId="{DBA96DDD-CC52-45A5-ACA5-C3DBF89F16C7}" dt="2025-12-16T09:08:14.302" v="4" actId="21"/>
          <ac:picMkLst>
            <pc:docMk/>
            <pc:sldMk cId="0" sldId="257"/>
            <ac:picMk id="5" creationId="{00000000-0000-0000-0000-000000000000}"/>
          </ac:picMkLst>
        </pc:picChg>
      </pc:sldChg>
      <pc:sldChg chg="delSp modSp mod">
        <pc:chgData name="Hasnain Ahmad" userId="93643b9e5a5a590b" providerId="LiveId" clId="{DBA96DDD-CC52-45A5-ACA5-C3DBF89F16C7}" dt="2025-12-16T09:11:25.136" v="12" actId="1076"/>
        <pc:sldMkLst>
          <pc:docMk/>
          <pc:sldMk cId="0" sldId="259"/>
        </pc:sldMkLst>
        <pc:picChg chg="mod">
          <ac:chgData name="Hasnain Ahmad" userId="93643b9e5a5a590b" providerId="LiveId" clId="{DBA96DDD-CC52-45A5-ACA5-C3DBF89F16C7}" dt="2025-12-16T09:11:25.136" v="12" actId="1076"/>
          <ac:picMkLst>
            <pc:docMk/>
            <pc:sldMk cId="0" sldId="259"/>
            <ac:picMk id="20" creationId="{00000000-0000-0000-0000-000000000000}"/>
          </ac:picMkLst>
        </pc:picChg>
        <pc:picChg chg="del">
          <ac:chgData name="Hasnain Ahmad" userId="93643b9e5a5a590b" providerId="LiveId" clId="{DBA96DDD-CC52-45A5-ACA5-C3DBF89F16C7}" dt="2025-12-16T09:11:12.525" v="8" actId="21"/>
          <ac:picMkLst>
            <pc:docMk/>
            <pc:sldMk cId="0" sldId="259"/>
            <ac:picMk id="21" creationId="{00000000-0000-0000-0000-000000000000}"/>
          </ac:picMkLst>
        </pc:picChg>
      </pc:sldChg>
      <pc:sldChg chg="ord">
        <pc:chgData name="Hasnain Ahmad" userId="93643b9e5a5a590b" providerId="LiveId" clId="{DBA96DDD-CC52-45A5-ACA5-C3DBF89F16C7}" dt="2025-12-16T09:29:21.492" v="22"/>
        <pc:sldMkLst>
          <pc:docMk/>
          <pc:sldMk cId="0" sldId="260"/>
        </pc:sldMkLst>
      </pc:sldChg>
      <pc:sldChg chg="addSp modSp mod">
        <pc:chgData name="Hasnain Ahmad" userId="93643b9e5a5a590b" providerId="LiveId" clId="{DBA96DDD-CC52-45A5-ACA5-C3DBF89F16C7}" dt="2025-12-16T09:08:30.569" v="7" actId="14100"/>
        <pc:sldMkLst>
          <pc:docMk/>
          <pc:sldMk cId="0" sldId="264"/>
        </pc:sldMkLst>
        <pc:picChg chg="add mod">
          <ac:chgData name="Hasnain Ahmad" userId="93643b9e5a5a590b" providerId="LiveId" clId="{DBA96DDD-CC52-45A5-ACA5-C3DBF89F16C7}" dt="2025-12-16T09:08:30.569" v="7" actId="14100"/>
          <ac:picMkLst>
            <pc:docMk/>
            <pc:sldMk cId="0" sldId="264"/>
            <ac:picMk id="21" creationId="{00000000-0000-0000-0000-000000000000}"/>
          </ac:picMkLst>
        </pc:picChg>
      </pc:sldChg>
      <pc:sldChg chg="delSp modSp mod">
        <pc:chgData name="Hasnain Ahmad" userId="93643b9e5a5a590b" providerId="LiveId" clId="{DBA96DDD-CC52-45A5-ACA5-C3DBF89F16C7}" dt="2025-12-16T09:32:34.154" v="29" actId="478"/>
        <pc:sldMkLst>
          <pc:docMk/>
          <pc:sldMk cId="0" sldId="265"/>
        </pc:sldMkLst>
        <pc:spChg chg="del mod">
          <ac:chgData name="Hasnain Ahmad" userId="93643b9e5a5a590b" providerId="LiveId" clId="{DBA96DDD-CC52-45A5-ACA5-C3DBF89F16C7}" dt="2025-12-16T09:32:27.790" v="27" actId="478"/>
          <ac:spMkLst>
            <pc:docMk/>
            <pc:sldMk cId="0" sldId="265"/>
            <ac:spMk id="11" creationId="{00000000-0000-0000-0000-000000000000}"/>
          </ac:spMkLst>
        </pc:spChg>
        <pc:spChg chg="del mod">
          <ac:chgData name="Hasnain Ahmad" userId="93643b9e5a5a590b" providerId="LiveId" clId="{DBA96DDD-CC52-45A5-ACA5-C3DBF89F16C7}" dt="2025-12-16T09:32:34.154" v="29" actId="478"/>
          <ac:spMkLst>
            <pc:docMk/>
            <pc:sldMk cId="0" sldId="265"/>
            <ac:spMk id="12" creationId="{00000000-0000-0000-0000-000000000000}"/>
          </ac:spMkLst>
        </pc:spChg>
        <pc:picChg chg="mod">
          <ac:chgData name="Hasnain Ahmad" userId="93643b9e5a5a590b" providerId="LiveId" clId="{DBA96DDD-CC52-45A5-ACA5-C3DBF89F16C7}" dt="2025-12-16T09:29:52.494" v="23" actId="1038"/>
          <ac:picMkLst>
            <pc:docMk/>
            <pc:sldMk cId="0" sldId="265"/>
            <ac:picMk id="6" creationId="{00000000-0000-0000-0000-000000000000}"/>
          </ac:picMkLst>
        </pc:picChg>
        <pc:picChg chg="del">
          <ac:chgData name="Hasnain Ahmad" userId="93643b9e5a5a590b" providerId="LiveId" clId="{DBA96DDD-CC52-45A5-ACA5-C3DBF89F16C7}" dt="2025-12-16T09:32:23.356" v="25" actId="478"/>
          <ac:picMkLst>
            <pc:docMk/>
            <pc:sldMk cId="0" sldId="265"/>
            <ac:picMk id="10" creationId="{00000000-0000-0000-0000-000000000000}"/>
          </ac:picMkLst>
        </pc:picChg>
      </pc:sldChg>
      <pc:sldChg chg="addSp modSp new mod">
        <pc:chgData name="Hasnain Ahmad" userId="93643b9e5a5a590b" providerId="LiveId" clId="{DBA96DDD-CC52-45A5-ACA5-C3DBF89F16C7}" dt="2025-12-16T09:12:32.315" v="20" actId="14100"/>
        <pc:sldMkLst>
          <pc:docMk/>
          <pc:sldMk cId="448064518" sldId="267"/>
        </pc:sldMkLst>
        <pc:picChg chg="add mod">
          <ac:chgData name="Hasnain Ahmad" userId="93643b9e5a5a590b" providerId="LiveId" clId="{DBA96DDD-CC52-45A5-ACA5-C3DBF89F16C7}" dt="2025-12-16T09:12:32.315" v="20" actId="14100"/>
          <ac:picMkLst>
            <pc:docMk/>
            <pc:sldMk cId="448064518" sldId="267"/>
            <ac:picMk id="2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152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7012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 PROJECT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8405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Muhammad Huzaifa Ali (BCSF23M024)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5362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Hasnain Ahmed (BCSF23M030)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Muhammad Abdullah Shafiq (BCSF23M036)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Muhammad Jawad Tariq (BCSF23M040)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929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Muhammad Ramzan (BITF22M040)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1451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6" t="13879" r="19180" b="14737"/>
          <a:stretch/>
        </p:blipFill>
        <p:spPr>
          <a:xfrm>
            <a:off x="444500" y="535284"/>
            <a:ext cx="13792199" cy="68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6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409" y="859631"/>
            <a:ext cx="5214104" cy="50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Tools and Technologies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10" y="1824157"/>
            <a:ext cx="3248739" cy="206883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523" y="1824157"/>
            <a:ext cx="3248739" cy="206883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137" y="1824157"/>
            <a:ext cx="3248739" cy="206883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2783" y="1824157"/>
            <a:ext cx="3248739" cy="206883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409" y="4199692"/>
            <a:ext cx="431006" cy="431006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249918" y="4301966"/>
            <a:ext cx="202823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Python</a:t>
            </a:r>
            <a:endParaRPr lang="en-US" sz="1550" dirty="0"/>
          </a:p>
        </p:txBody>
      </p:sp>
      <p:sp>
        <p:nvSpPr>
          <p:cNvPr id="9" name="Text 2"/>
          <p:cNvSpPr/>
          <p:nvPr/>
        </p:nvSpPr>
        <p:spPr>
          <a:xfrm>
            <a:off x="1249918" y="4658916"/>
            <a:ext cx="595753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Primary language for agent development and data processing.</a:t>
            </a:r>
            <a:endParaRPr lang="en-US" sz="135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409" y="5279469"/>
            <a:ext cx="431006" cy="431006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249918" y="5381744"/>
            <a:ext cx="202823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Pandas</a:t>
            </a:r>
            <a:endParaRPr lang="en-US" sz="1550" dirty="0"/>
          </a:p>
        </p:txBody>
      </p:sp>
      <p:sp>
        <p:nvSpPr>
          <p:cNvPr id="15" name="Text 6"/>
          <p:cNvSpPr/>
          <p:nvPr/>
        </p:nvSpPr>
        <p:spPr>
          <a:xfrm>
            <a:off x="1249918" y="5738693"/>
            <a:ext cx="595753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Essential library for efficient data processing and analysis.</a:t>
            </a:r>
            <a:endParaRPr lang="en-US" sz="13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2952" y="5279469"/>
            <a:ext cx="431006" cy="431006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8069461" y="5381744"/>
            <a:ext cx="202823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OpenAI / DeepSeek</a:t>
            </a:r>
            <a:endParaRPr lang="en-US" sz="1550" dirty="0"/>
          </a:p>
        </p:txBody>
      </p:sp>
      <p:sp>
        <p:nvSpPr>
          <p:cNvPr id="18" name="Text 8"/>
          <p:cNvSpPr/>
          <p:nvPr/>
        </p:nvSpPr>
        <p:spPr>
          <a:xfrm>
            <a:off x="8069461" y="5738693"/>
            <a:ext cx="5957530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Advanced AI models powering the agent's language understanding and generation.</a:t>
            </a:r>
            <a:endParaRPr lang="en-US" sz="1350" dirty="0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3409" y="6634996"/>
            <a:ext cx="431006" cy="431006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249918" y="6737271"/>
            <a:ext cx="202823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ChromaDB</a:t>
            </a:r>
            <a:endParaRPr lang="en-US" sz="1550" dirty="0"/>
          </a:p>
        </p:txBody>
      </p:sp>
      <p:sp>
        <p:nvSpPr>
          <p:cNvPr id="21" name="Text 10"/>
          <p:cNvSpPr/>
          <p:nvPr/>
        </p:nvSpPr>
        <p:spPr>
          <a:xfrm>
            <a:off x="1249918" y="7094220"/>
            <a:ext cx="595753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Vector database used for persistent memory storage and retrieval.</a:t>
            </a:r>
            <a:endParaRPr lang="en-US" sz="135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22952" y="6634996"/>
            <a:ext cx="431006" cy="431006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8069461" y="6737271"/>
            <a:ext cx="202823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Flask</a:t>
            </a:r>
            <a:endParaRPr lang="en-US" sz="1550" dirty="0"/>
          </a:p>
        </p:txBody>
      </p:sp>
      <p:sp>
        <p:nvSpPr>
          <p:cNvPr id="24" name="Text 12"/>
          <p:cNvSpPr/>
          <p:nvPr/>
        </p:nvSpPr>
        <p:spPr>
          <a:xfrm>
            <a:off x="8069461" y="7094220"/>
            <a:ext cx="595753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Used for building interactive user interfaces for the agent.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3424"/>
            <a:ext cx="103978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Conclusion: The Future of Data Analysis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65164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234684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190619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20857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2863572"/>
            <a:ext cx="29466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Intelligent Automation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3359110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project showcases cutting-edge automation in data analysis.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2265164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35773" y="2234684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11" name="Shape 9"/>
          <p:cNvSpPr/>
          <p:nvPr/>
        </p:nvSpPr>
        <p:spPr>
          <a:xfrm>
            <a:off x="6956048" y="190619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sp>
        <p:nvSpPr>
          <p:cNvPr id="12" name="Text 10"/>
          <p:cNvSpPr/>
          <p:nvPr/>
        </p:nvSpPr>
        <p:spPr>
          <a:xfrm>
            <a:off x="7171432" y="20857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2863572"/>
            <a:ext cx="30083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Reduced Manual Effort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3359110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Significantly decreases the time and effort traditionally spent on data tasks.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2265164"/>
            <a:ext cx="4158853" cy="2512814"/>
          </a:xfrm>
          <a:prstGeom prst="roundRect">
            <a:avLst>
              <a:gd name="adj" fmla="val 5822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3823" y="2234684"/>
            <a:ext cx="4158853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54217" y="190619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9601" y="20857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2863572"/>
            <a:ext cx="35159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Democratized Data Access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3359110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Empowers non-technical users to easily analyze complex datasets.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7724" y="537626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37724" y="5345787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sp>
        <p:nvSpPr>
          <p:cNvPr id="24" name="Text 22"/>
          <p:cNvSpPr/>
          <p:nvPr/>
        </p:nvSpPr>
        <p:spPr>
          <a:xfrm>
            <a:off x="3872925" y="519684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23"/>
          <p:cNvSpPr/>
          <p:nvPr/>
        </p:nvSpPr>
        <p:spPr>
          <a:xfrm>
            <a:off x="1107519" y="5974675"/>
            <a:ext cx="32946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07519" y="647021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memory (RAG) ensures the system learns and improves over time.</a:t>
            </a:r>
            <a:endParaRPr lang="en-US" sz="1850" dirty="0"/>
          </a:p>
        </p:txBody>
      </p:sp>
      <p:sp>
        <p:nvSpPr>
          <p:cNvPr id="27" name="Shape 25"/>
          <p:cNvSpPr/>
          <p:nvPr/>
        </p:nvSpPr>
        <p:spPr>
          <a:xfrm>
            <a:off x="7434858" y="537626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252222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34858" y="5345787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F20374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54675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0374"/>
          </a:solidFill>
          <a:ln/>
        </p:spPr>
      </p:sp>
      <p:sp>
        <p:nvSpPr>
          <p:cNvPr id="30" name="Text 28"/>
          <p:cNvSpPr/>
          <p:nvPr/>
        </p:nvSpPr>
        <p:spPr>
          <a:xfrm>
            <a:off x="10470059" y="519684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5</a:t>
            </a:r>
            <a:endParaRPr lang="en-US" sz="2250" dirty="0"/>
          </a:p>
        </p:txBody>
      </p:sp>
      <p:sp>
        <p:nvSpPr>
          <p:cNvPr id="31" name="Text 29"/>
          <p:cNvSpPr/>
          <p:nvPr/>
        </p:nvSpPr>
        <p:spPr>
          <a:xfrm>
            <a:off x="7704653" y="5974675"/>
            <a:ext cx="33330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Real-World AI Application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704653" y="647021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practical demonstration of advanced AI's impact on business intelligence.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Autonomous Data Analysis Agent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project introduces an intelligent system designed to act as a virtual data analyst, capable of understanding natural language queries and providing insightful data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30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Challenge: Manual &amp; Repetitive Data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40104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9870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Manual Querying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482578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Analysts spend significant time writing complex SQL queries to extract necessary data.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40104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9870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Fragmented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482578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analysis often involves shifting between SQL, Excel, and Python, creating workflow inefficiencies.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747861"/>
            <a:ext cx="33347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Time-Consuming Reports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6243399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Generating visualizations and comprehensive reports is a separate, often repetitive, manual step.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5796" y="516255"/>
            <a:ext cx="7832408" cy="1102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Our Solution: An Autonomous AI-Powered Agent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55796" y="1899285"/>
            <a:ext cx="7832408" cy="1163122"/>
          </a:xfrm>
          <a:prstGeom prst="roundRect">
            <a:avLst>
              <a:gd name="adj" fmla="val 9434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2936" y="1899285"/>
            <a:ext cx="91440" cy="1163122"/>
          </a:xfrm>
          <a:prstGeom prst="roundRect">
            <a:avLst>
              <a:gd name="adj" fmla="val 86070"/>
            </a:avLst>
          </a:prstGeom>
          <a:solidFill>
            <a:srgbClr val="F20374"/>
          </a:solidFill>
          <a:ln/>
        </p:spPr>
      </p:sp>
      <p:sp>
        <p:nvSpPr>
          <p:cNvPr id="6" name="Text 3"/>
          <p:cNvSpPr/>
          <p:nvPr/>
        </p:nvSpPr>
        <p:spPr>
          <a:xfrm>
            <a:off x="934522" y="2109430"/>
            <a:ext cx="264533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End-to-End Analysis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34522" y="2552462"/>
            <a:ext cx="734353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agent handles the entire data analysis pipeline from question to insight.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5796" y="3249692"/>
            <a:ext cx="7832408" cy="1163122"/>
          </a:xfrm>
          <a:prstGeom prst="roundRect">
            <a:avLst>
              <a:gd name="adj" fmla="val 9434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2936" y="3249692"/>
            <a:ext cx="91440" cy="1163122"/>
          </a:xfrm>
          <a:prstGeom prst="roundRect">
            <a:avLst>
              <a:gd name="adj" fmla="val 86070"/>
            </a:avLst>
          </a:prstGeom>
          <a:solidFill>
            <a:srgbClr val="F20374"/>
          </a:solidFill>
          <a:ln/>
        </p:spPr>
      </p:sp>
      <p:sp>
        <p:nvSpPr>
          <p:cNvPr id="10" name="Text 7"/>
          <p:cNvSpPr/>
          <p:nvPr/>
        </p:nvSpPr>
        <p:spPr>
          <a:xfrm>
            <a:off x="934522" y="3459837"/>
            <a:ext cx="3400425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Natural Language Interface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934522" y="3902869"/>
            <a:ext cx="734353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ask questions in plain English, eliminating the need for technical commands.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5796" y="4600099"/>
            <a:ext cx="7832408" cy="1462921"/>
          </a:xfrm>
          <a:prstGeom prst="roundRect">
            <a:avLst>
              <a:gd name="adj" fmla="val 7501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2936" y="4600099"/>
            <a:ext cx="91440" cy="1462921"/>
          </a:xfrm>
          <a:prstGeom prst="roundRect">
            <a:avLst>
              <a:gd name="adj" fmla="val 86070"/>
            </a:avLst>
          </a:prstGeom>
          <a:solidFill>
            <a:srgbClr val="F20374"/>
          </a:solidFill>
          <a:ln/>
        </p:spPr>
      </p:sp>
      <p:sp>
        <p:nvSpPr>
          <p:cNvPr id="14" name="Text 11"/>
          <p:cNvSpPr/>
          <p:nvPr/>
        </p:nvSpPr>
        <p:spPr>
          <a:xfrm>
            <a:off x="934522" y="4810244"/>
            <a:ext cx="264533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Self-Correcting Code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34522" y="5253276"/>
            <a:ext cx="7343537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autonomously writes, executes, and debugs its own code for analysis and visualization.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5796" y="6250305"/>
            <a:ext cx="7832408" cy="1462921"/>
          </a:xfrm>
          <a:prstGeom prst="roundRect">
            <a:avLst>
              <a:gd name="adj" fmla="val 7501"/>
            </a:avLst>
          </a:prstGeom>
          <a:solidFill>
            <a:srgbClr val="252222">
              <a:alpha val="95000"/>
            </a:srgbClr>
          </a:solidFill>
          <a:ln w="22860">
            <a:solidFill>
              <a:srgbClr val="971B55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32936" y="6250305"/>
            <a:ext cx="91440" cy="1462921"/>
          </a:xfrm>
          <a:prstGeom prst="roundRect">
            <a:avLst>
              <a:gd name="adj" fmla="val 86070"/>
            </a:avLst>
          </a:prstGeom>
          <a:solidFill>
            <a:srgbClr val="F20374"/>
          </a:solidFill>
          <a:ln/>
        </p:spPr>
      </p:sp>
      <p:sp>
        <p:nvSpPr>
          <p:cNvPr id="18" name="Text 15"/>
          <p:cNvSpPr/>
          <p:nvPr/>
        </p:nvSpPr>
        <p:spPr>
          <a:xfrm>
            <a:off x="934522" y="6460450"/>
            <a:ext cx="264533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Automated Insights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34522" y="6903482"/>
            <a:ext cx="7343537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agent generates clear charts and explanations automatically, streamlining reporting.</a:t>
            </a:r>
            <a:endParaRPr lang="en-US" sz="14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9" r="9487" b="35967"/>
          <a:stretch/>
        </p:blipFill>
        <p:spPr>
          <a:xfrm>
            <a:off x="8698350" y="1526144"/>
            <a:ext cx="5664820" cy="56771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968" y="549950"/>
            <a:ext cx="7744063" cy="11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Core Concept: SQL for Data Retrieval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99968" y="2026444"/>
            <a:ext cx="799981" cy="1200031"/>
          </a:xfrm>
          <a:prstGeom prst="roundRect">
            <a:avLst>
              <a:gd name="adj" fmla="val 36001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000" y="2476500"/>
            <a:ext cx="299918" cy="2999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99855" y="2226350"/>
            <a:ext cx="280023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 Communication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699855" y="2640330"/>
            <a:ext cx="674417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SQL is the standard language for interacting with relational databases.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699968" y="3426381"/>
            <a:ext cx="799981" cy="1200031"/>
          </a:xfrm>
          <a:prstGeom prst="roundRect">
            <a:avLst>
              <a:gd name="adj" fmla="val 36001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000" y="3876437"/>
            <a:ext cx="299918" cy="2999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99855" y="3626287"/>
            <a:ext cx="314717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Automatic Query Generation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699855" y="4040267"/>
            <a:ext cx="674417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agent dynamically generates SQL queries based on user questions.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99968" y="4826318"/>
            <a:ext cx="799981" cy="1200031"/>
          </a:xfrm>
          <a:prstGeom prst="roundRect">
            <a:avLst>
              <a:gd name="adj" fmla="val 36001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000" y="5276374"/>
            <a:ext cx="299918" cy="2999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99855" y="5026223"/>
            <a:ext cx="274748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Targeted Data Extraction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699855" y="5440204"/>
            <a:ext cx="674417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extracts only the data relevant to the specific query, ensuring efficiency.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699968" y="6226254"/>
            <a:ext cx="799981" cy="1453872"/>
          </a:xfrm>
          <a:prstGeom prst="roundRect">
            <a:avLst>
              <a:gd name="adj" fmla="val 36001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000" y="6803231"/>
            <a:ext cx="299918" cy="29991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99855" y="6426160"/>
            <a:ext cx="237374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Accuracy &amp; Structure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1699855" y="6840141"/>
            <a:ext cx="674417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process guarantees accurate, structured data, bypassing manual handling.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94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34" y="2803208"/>
            <a:ext cx="7845385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Core Concept: Intelligent Code Execution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875586" y="4018717"/>
            <a:ext cx="6351865" cy="175141"/>
          </a:xfrm>
          <a:prstGeom prst="roundRect">
            <a:avLst>
              <a:gd name="adj" fmla="val 4200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2934" y="3843516"/>
            <a:ext cx="525423" cy="525423"/>
          </a:xfrm>
          <a:prstGeom prst="roundRect">
            <a:avLst>
              <a:gd name="adj" fmla="val 8701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60" y="3974961"/>
            <a:ext cx="262652" cy="2626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8075" y="4544139"/>
            <a:ext cx="2060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Python for Analysis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88075" y="4906685"/>
            <a:ext cx="6264354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agent leverages Python as its primary language for data manipulation and analysis.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665363" y="3756065"/>
            <a:ext cx="6351984" cy="175141"/>
          </a:xfrm>
          <a:prstGeom prst="roundRect">
            <a:avLst>
              <a:gd name="adj" fmla="val 4200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402711" y="3580864"/>
            <a:ext cx="525423" cy="525423"/>
          </a:xfrm>
          <a:prstGeom prst="roundRect">
            <a:avLst>
              <a:gd name="adj" fmla="val 8701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4037" y="3712309"/>
            <a:ext cx="262652" cy="26265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7852" y="4281488"/>
            <a:ext cx="244161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Pandas for Data Handling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577852" y="4644033"/>
            <a:ext cx="6264473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Pandas library is used to efficiently process, clean, and transform datasets.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875586" y="6255068"/>
            <a:ext cx="6351865" cy="175141"/>
          </a:xfrm>
          <a:prstGeom prst="roundRect">
            <a:avLst>
              <a:gd name="adj" fmla="val 4200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2934" y="6079867"/>
            <a:ext cx="525423" cy="525423"/>
          </a:xfrm>
          <a:prstGeom prst="roundRect">
            <a:avLst>
              <a:gd name="adj" fmla="val 8701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260" y="6211312"/>
            <a:ext cx="262652" cy="2626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8075" y="6780490"/>
            <a:ext cx="2148602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Visualization Libraries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88075" y="7143036"/>
            <a:ext cx="626435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Specialized libraries create diverse and informative graphs and charts.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7665363" y="5992416"/>
            <a:ext cx="6351984" cy="175141"/>
          </a:xfrm>
          <a:prstGeom prst="roundRect">
            <a:avLst>
              <a:gd name="adj" fmla="val 4200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402711" y="5817215"/>
            <a:ext cx="525423" cy="525423"/>
          </a:xfrm>
          <a:prstGeom prst="roundRect">
            <a:avLst>
              <a:gd name="adj" fmla="val 8701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4037" y="5948660"/>
            <a:ext cx="262652" cy="26265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7852" y="6517838"/>
            <a:ext cx="2615565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Self-Correction Mechanism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7577852" y="6880384"/>
            <a:ext cx="6264473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If execution errors occur, the agent intelligently identifies, fixes, and reruns the code.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93280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Understanding Autonomous Agents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0632"/>
            <a:ext cx="35558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 with Independent 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91897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 autonomous agent is an AI system capable of independent thought and action, not just generating text responses.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797260"/>
            <a:ext cx="29488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Real-World Interaction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388525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Unlike simpler AI models, it interacts directly with real datasets to perform complex tasks.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93888"/>
            <a:ext cx="36415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Comprehensive Capabilities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5985153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can analyze, visualize, and explain data, effectively operating as a junior data scientist.</a:t>
            </a:r>
            <a:endParaRPr lang="en-US" sz="18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443" y="542449"/>
            <a:ext cx="11686223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Core Concept: Retrieval-Augmented Generation (RAG)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3" y="1640443"/>
            <a:ext cx="6384131" cy="6384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3445" y="1615678"/>
            <a:ext cx="337601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RAG: Enhancing Agent Memory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63445" y="2102882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RAG enables the agent to store and retrieve past insights, significantly improving its capabilities.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3445" y="2931319"/>
            <a:ext cx="268116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Vector Database Storage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63445" y="3418523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findings and analytical outcomes are saved in a vector database for efficient recall.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3445" y="4246959"/>
            <a:ext cx="232076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Contextual Retrieval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63445" y="4734163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When a new query arrives, the agent retrieves relevant past knowledge to inform its current analysis.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3445" y="5562600"/>
            <a:ext cx="3470910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Improved Accuracy &amp; Efficiency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63445" y="6049804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mechanism enhances analytical accuracy and prevents redundant work.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487323"/>
            <a:ext cx="8260794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System Workflow: From Question to Insight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1363028"/>
            <a:ext cx="886182" cy="1063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83663" y="1540193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Question Input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83663" y="1907024"/>
            <a:ext cx="1232642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process begins with the user entering a query via a friendly interface.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2426494"/>
            <a:ext cx="886182" cy="10634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83663" y="2603659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Memory Recall (RAG)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83663" y="2970490"/>
            <a:ext cx="1232642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agent first checks its vector database for relevant past insights.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83663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Retrieval (SQL)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83663" y="4033957"/>
            <a:ext cx="1232642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SQL queries are generated and executed to fetch necessary data from the database.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83663" y="4730591"/>
            <a:ext cx="295739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Analysis &amp; Execution (Python)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83663" y="5097423"/>
            <a:ext cx="1232642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Python scripts are run to perform data processing, cleaning, and analysis.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83663" y="579405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Result Generation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683663" y="6160889"/>
            <a:ext cx="1232642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Charts, summaries, and textual explanations are created based on the analysis.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83663" y="6857524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Insight Storage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683663" y="7224355"/>
            <a:ext cx="1232642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Newly generated insights are stored in the memory for future reference and continuous learning.</a:t>
            </a:r>
            <a:endParaRPr lang="en-US" sz="13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10" y="0"/>
            <a:ext cx="574929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740</Words>
  <Application>Microsoft Office PowerPoint</Application>
  <PresentationFormat>Custom</PresentationFormat>
  <Paragraphs>109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Overpass</vt:lpstr>
      <vt:lpstr>Overpass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Hasnain Ahmad</cp:lastModifiedBy>
  <cp:revision>4</cp:revision>
  <dcterms:created xsi:type="dcterms:W3CDTF">2025-12-15T16:50:08Z</dcterms:created>
  <dcterms:modified xsi:type="dcterms:W3CDTF">2025-12-16T14:26:05Z</dcterms:modified>
</cp:coreProperties>
</file>